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  <p:sldMasterId id="2147483986" r:id="rId2"/>
  </p:sldMasterIdLst>
  <p:notesMasterIdLst>
    <p:notesMasterId r:id="rId27"/>
  </p:notesMasterIdLst>
  <p:handoutMasterIdLst>
    <p:handoutMasterId r:id="rId28"/>
  </p:handoutMasterIdLst>
  <p:sldIdLst>
    <p:sldId id="314" r:id="rId3"/>
    <p:sldId id="373" r:id="rId4"/>
    <p:sldId id="457" r:id="rId5"/>
    <p:sldId id="375" r:id="rId6"/>
    <p:sldId id="376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58" r:id="rId16"/>
    <p:sldId id="434" r:id="rId17"/>
    <p:sldId id="435" r:id="rId18"/>
    <p:sldId id="436" r:id="rId19"/>
    <p:sldId id="437" r:id="rId20"/>
    <p:sldId id="456" r:id="rId21"/>
    <p:sldId id="462" r:id="rId22"/>
    <p:sldId id="459" r:id="rId23"/>
    <p:sldId id="460" r:id="rId24"/>
    <p:sldId id="461" r:id="rId25"/>
    <p:sldId id="346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3">
          <p15:clr>
            <a:srgbClr val="A4A3A4"/>
          </p15:clr>
        </p15:guide>
        <p15:guide id="2" orient="horz" pos="3040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orient="horz" pos="374">
          <p15:clr>
            <a:srgbClr val="A4A3A4"/>
          </p15:clr>
        </p15:guide>
        <p15:guide id="6" orient="horz" pos="999">
          <p15:clr>
            <a:srgbClr val="A4A3A4"/>
          </p15:clr>
        </p15:guide>
        <p15:guide id="7" orient="horz" pos="1362">
          <p15:clr>
            <a:srgbClr val="A4A3A4"/>
          </p15:clr>
        </p15:guide>
        <p15:guide id="8" orient="horz" pos="1417">
          <p15:clr>
            <a:srgbClr val="A4A3A4"/>
          </p15:clr>
        </p15:guide>
        <p15:guide id="9" orient="horz" pos="1782">
          <p15:clr>
            <a:srgbClr val="A4A3A4"/>
          </p15:clr>
        </p15:guide>
        <p15:guide id="10" orient="horz" pos="1838">
          <p15:clr>
            <a:srgbClr val="A4A3A4"/>
          </p15:clr>
        </p15:guide>
        <p15:guide id="11" orient="horz" pos="2199">
          <p15:clr>
            <a:srgbClr val="A4A3A4"/>
          </p15:clr>
        </p15:guide>
        <p15:guide id="12" orient="horz" pos="2256">
          <p15:clr>
            <a:srgbClr val="A4A3A4"/>
          </p15:clr>
        </p15:guide>
        <p15:guide id="13" orient="horz" pos="2621">
          <p15:clr>
            <a:srgbClr val="A4A3A4"/>
          </p15:clr>
        </p15:guide>
        <p15:guide id="14" orient="horz" pos="423">
          <p15:clr>
            <a:srgbClr val="A4A3A4"/>
          </p15:clr>
        </p15:guide>
        <p15:guide id="15" orient="horz" pos="467">
          <p15:clr>
            <a:srgbClr val="A4A3A4"/>
          </p15:clr>
        </p15:guide>
        <p15:guide id="16" orient="horz" pos="941">
          <p15:clr>
            <a:srgbClr val="A4A3A4"/>
          </p15:clr>
        </p15:guide>
        <p15:guide id="17" orient="horz" pos="2675">
          <p15:clr>
            <a:srgbClr val="A4A3A4"/>
          </p15:clr>
        </p15:guide>
        <p15:guide id="18" orient="horz" pos="2795">
          <p15:clr>
            <a:srgbClr val="A4A3A4"/>
          </p15:clr>
        </p15:guide>
        <p15:guide id="19" pos="364">
          <p15:clr>
            <a:srgbClr val="A4A3A4"/>
          </p15:clr>
        </p15:guide>
        <p15:guide id="20" pos="1157">
          <p15:clr>
            <a:srgbClr val="A4A3A4"/>
          </p15:clr>
        </p15:guide>
        <p15:guide id="21" pos="1213">
          <p15:clr>
            <a:srgbClr val="A4A3A4"/>
          </p15:clr>
        </p15:guide>
        <p15:guide id="22" pos="2007">
          <p15:clr>
            <a:srgbClr val="A4A3A4"/>
          </p15:clr>
        </p15:guide>
        <p15:guide id="23" pos="2061">
          <p15:clr>
            <a:srgbClr val="A4A3A4"/>
          </p15:clr>
        </p15:guide>
        <p15:guide id="24" pos="2858">
          <p15:clr>
            <a:srgbClr val="A4A3A4"/>
          </p15:clr>
        </p15:guide>
        <p15:guide id="25" pos="2912">
          <p15:clr>
            <a:srgbClr val="A4A3A4"/>
          </p15:clr>
        </p15:guide>
        <p15:guide id="26" pos="3706">
          <p15:clr>
            <a:srgbClr val="A4A3A4"/>
          </p15:clr>
        </p15:guide>
        <p15:guide id="27" pos="3761">
          <p15:clr>
            <a:srgbClr val="A4A3A4"/>
          </p15:clr>
        </p15:guide>
        <p15:guide id="28" pos="4611">
          <p15:clr>
            <a:srgbClr val="A4A3A4"/>
          </p15:clr>
        </p15:guide>
        <p15:guide id="29" pos="54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8D27"/>
    <a:srgbClr val="4D4E50"/>
    <a:srgbClr val="089E9E"/>
    <a:srgbClr val="AE3087"/>
    <a:srgbClr val="EAEAEA"/>
    <a:srgbClr val="C8C6BE"/>
    <a:srgbClr val="00A596"/>
    <a:srgbClr val="B9418C"/>
    <a:srgbClr val="FFA800"/>
    <a:srgbClr val="F99D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57" autoAdjust="0"/>
    <p:restoredTop sz="99634" autoAdjust="0"/>
  </p:normalViewPr>
  <p:slideViewPr>
    <p:cSldViewPr snapToGrid="0" snapToObjects="1">
      <p:cViewPr>
        <p:scale>
          <a:sx n="108" d="100"/>
          <a:sy n="108" d="100"/>
        </p:scale>
        <p:origin x="-264" y="-654"/>
      </p:cViewPr>
      <p:guideLst>
        <p:guide orient="horz" pos="203"/>
        <p:guide orient="horz" pos="3040"/>
        <p:guide orient="horz" pos="527"/>
        <p:guide orient="horz" pos="577"/>
        <p:guide orient="horz" pos="374"/>
        <p:guide orient="horz" pos="999"/>
        <p:guide orient="horz" pos="1362"/>
        <p:guide orient="horz" pos="1417"/>
        <p:guide orient="horz" pos="1782"/>
        <p:guide orient="horz" pos="1838"/>
        <p:guide orient="horz" pos="2199"/>
        <p:guide orient="horz" pos="2256"/>
        <p:guide orient="horz" pos="2621"/>
        <p:guide orient="horz" pos="423"/>
        <p:guide orient="horz" pos="467"/>
        <p:guide orient="horz" pos="941"/>
        <p:guide orient="horz" pos="2675"/>
        <p:guide orient="horz" pos="2795"/>
        <p:guide pos="364"/>
        <p:guide pos="1157"/>
        <p:guide pos="1213"/>
        <p:guide pos="2007"/>
        <p:guide pos="2061"/>
        <p:guide pos="2858"/>
        <p:guide pos="2912"/>
        <p:guide pos="3706"/>
        <p:guide pos="3761"/>
        <p:guide pos="4611"/>
        <p:guide pos="54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ustomXml" Target="../customXml/item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B42B7-21BD-514C-9322-63B6A413DDF2}" type="datetime1">
              <a:rPr lang="en-US" smtClean="0"/>
              <a:t>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9933C-C5F1-1147-A588-0123CEDC937F}" type="datetime1">
              <a:rPr lang="en-US" smtClean="0"/>
              <a:t>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65 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255  G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168 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165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1011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4"/>
            <a:ext cx="2610114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49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2804" y="917933"/>
            <a:ext cx="3325359" cy="390566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imagem</a:t>
            </a:r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idx="1" hasCustomPrompt="1"/>
          </p:nvPr>
        </p:nvSpPr>
        <p:spPr>
          <a:xfrm>
            <a:off x="576001" y="2915733"/>
            <a:ext cx="3961079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Insira o texto.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98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69728" y="917933"/>
            <a:ext cx="2608433" cy="3905665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868" y="917883"/>
            <a:ext cx="2608431" cy="3903514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3"/>
            <a:ext cx="2610115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117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969728" y="2913789"/>
            <a:ext cx="2608432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4675298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3"/>
            <a:ext cx="467529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38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8002162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1296" y="915990"/>
            <a:ext cx="3326864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11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5969728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3276601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207184"/>
            <a:ext cx="2608432" cy="161861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207182"/>
            <a:ext cx="2604695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207182"/>
            <a:ext cx="2608434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6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1555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3581664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276605" y="3581664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3581664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69813" y="3168329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noProof="0" dirty="0" smtClean="0"/>
              <a:t>Insira um título para as imagens.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583865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583865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583865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69813" y="1171254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dirty="0" smtClean="0"/>
              <a:t>Insira um título para as imagens.</a:t>
            </a:r>
            <a:endParaRPr lang="pt-BR" noProof="0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798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5955" y="2915733"/>
            <a:ext cx="3952209" cy="19078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Insira imagem 2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76002" y="2915733"/>
            <a:ext cx="3956315" cy="1907866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Insira texto referente a imagem 2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625950" y="917934"/>
            <a:ext cx="3952210" cy="1907866"/>
          </a:xfrm>
          <a:prstGeom prst="rect">
            <a:avLst/>
          </a:prstGeo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Insira texto referente a imagem 1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2" y="917934"/>
            <a:ext cx="3956313" cy="1907866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 Insira imagem 1</a:t>
            </a:r>
            <a:endParaRPr lang="pt-BR" noProof="0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30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 hasCustomPrompt="1"/>
          </p:nvPr>
        </p:nvSpPr>
        <p:spPr>
          <a:xfrm>
            <a:off x="5969728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3272864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76000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969728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3272864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969728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72864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a legenda da imagem.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4000"/>
            <a:ext cx="8002160" cy="38336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t-BR" noProof="0" dirty="0" smtClean="0"/>
              <a:t> Insira imagem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628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Neste estilo você pode ter texto corrido.</a:t>
            </a:r>
          </a:p>
          <a:p>
            <a:pPr lvl="1"/>
            <a:r>
              <a:rPr lang="pt-BR" noProof="0" dirty="0" smtClean="0"/>
              <a:t>Também pode ter bullets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título, sempre terminando com ponto final.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41980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2919263"/>
            <a:ext cx="2608432" cy="189831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pt-BR" noProof="0" dirty="0" smtClean="0"/>
              <a:t>Insira imagem.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72864" y="2915732"/>
            <a:ext cx="2608432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0843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969728" y="917933"/>
            <a:ext cx="2608432" cy="19078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r>
              <a:rPr lang="pt-BR" noProof="0" dirty="0" smtClean="0"/>
              <a:t> Insira imagem.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530529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825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75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0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_IMAGE_INK_PPT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  <p:sp>
        <p:nvSpPr>
          <p:cNvPr id="6" name="FutureBrand"/>
          <p:cNvSpPr/>
          <p:nvPr userDrawn="1"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latin typeface="Georgia"/>
                <a:cs typeface="Georgia"/>
              </a:rPr>
              <a:t>© FutureBrand</a:t>
            </a:r>
            <a:endParaRPr lang="en-US" sz="700" b="0" i="1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7697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-130540" y="-70803"/>
            <a:ext cx="9284700" cy="5370148"/>
            <a:chOff x="-130540" y="-70803"/>
            <a:chExt cx="9284700" cy="537014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130540" y="8279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130540" y="7390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130540" y="6502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7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83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92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318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327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53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62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88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96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22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31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857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0540" y="91793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-130540" y="324000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0540" y="1583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-130540" y="2159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-130540" y="2249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130540" y="2825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130540" y="2915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130540" y="3491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130540" y="3581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130540" y="4157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130540" y="4247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130540" y="4823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-130540" y="187186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-130540" y="253779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0540" y="32037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-130540" y="386966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>
              <a:off x="-130540" y="453559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1206000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2554432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3902864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251296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599728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7948160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-130540" y="120718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-130540" y="14964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5391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Cores"/>
          <p:cNvGrpSpPr/>
          <p:nvPr userDrawn="1"/>
        </p:nvGrpSpPr>
        <p:grpSpPr>
          <a:xfrm>
            <a:off x="9335486" y="895752"/>
            <a:ext cx="817456" cy="3865852"/>
            <a:chOff x="9849182" y="390778"/>
            <a:chExt cx="927180" cy="4384751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132" name="Rectangle 131"/>
              <p:cNvSpPr/>
              <p:nvPr userDrawn="1"/>
            </p:nvSpPr>
            <p:spPr>
              <a:xfrm>
                <a:off x="9399145" y="391140"/>
                <a:ext cx="388800" cy="172957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133" name="TextBox 132"/>
              <p:cNvSpPr txBox="1"/>
              <p:nvPr userDrawn="1"/>
            </p:nvSpPr>
            <p:spPr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R 182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G 52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B 187</a:t>
                </a:r>
                <a:endParaRPr lang="en-US" sz="700" b="0" i="0" dirty="0">
                  <a:solidFill>
                    <a:srgbClr val="B634BB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130" name="Rectangle 129"/>
              <p:cNvSpPr/>
              <p:nvPr userDrawn="1"/>
            </p:nvSpPr>
            <p:spPr>
              <a:xfrm>
                <a:off x="9395343" y="2600625"/>
                <a:ext cx="388800" cy="172957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131" name="TextBox 130"/>
              <p:cNvSpPr txBox="1"/>
              <p:nvPr userDrawn="1"/>
            </p:nvSpPr>
            <p:spPr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R 190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G 214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rgbClr val="BED6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6" name="Group 55"/>
            <p:cNvGrpSpPr/>
            <p:nvPr userDrawn="1"/>
          </p:nvGrpSpPr>
          <p:grpSpPr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93" name="Rectangle 92"/>
              <p:cNvSpPr/>
              <p:nvPr userDrawn="1"/>
            </p:nvSpPr>
            <p:spPr>
              <a:xfrm>
                <a:off x="9397244" y="1120296"/>
                <a:ext cx="388800" cy="172957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4" name="TextBox 93"/>
              <p:cNvSpPr txBox="1"/>
              <p:nvPr userDrawn="1"/>
            </p:nvSpPr>
            <p:spPr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R 211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G 184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B 226</a:t>
                </a:r>
                <a:endParaRPr lang="en-US" sz="700" b="0" i="0" dirty="0">
                  <a:solidFill>
                    <a:srgbClr val="D3B8E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91" name="Rectangle 90"/>
              <p:cNvSpPr/>
              <p:nvPr userDrawn="1"/>
            </p:nvSpPr>
            <p:spPr>
              <a:xfrm>
                <a:off x="9887378" y="2621814"/>
                <a:ext cx="388800" cy="172957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2" name="TextBox 91"/>
              <p:cNvSpPr txBox="1"/>
              <p:nvPr userDrawn="1"/>
            </p:nvSpPr>
            <p:spPr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G 155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B 56</a:t>
                </a:r>
                <a:endParaRPr lang="en-US" sz="700" b="0" i="0" dirty="0">
                  <a:solidFill>
                    <a:schemeClr val="accent5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89" name="Rectangle 88"/>
              <p:cNvSpPr/>
              <p:nvPr userDrawn="1"/>
            </p:nvSpPr>
            <p:spPr>
              <a:xfrm>
                <a:off x="9891180" y="391140"/>
                <a:ext cx="388800" cy="172957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90" name="TextBox 89"/>
              <p:cNvSpPr txBox="1"/>
              <p:nvPr userDrawn="1"/>
            </p:nvSpPr>
            <p:spPr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R 202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G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B 93</a:t>
                </a:r>
                <a:endParaRPr lang="en-US" sz="700" b="0" i="0" dirty="0">
                  <a:solidFill>
                    <a:schemeClr val="accent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83" name="Rectangle 82"/>
              <p:cNvSpPr/>
              <p:nvPr userDrawn="1"/>
            </p:nvSpPr>
            <p:spPr>
              <a:xfrm>
                <a:off x="9393442" y="3363039"/>
                <a:ext cx="388800" cy="172957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86" name="TextBox 85"/>
              <p:cNvSpPr txBox="1"/>
              <p:nvPr userDrawn="1"/>
            </p:nvSpPr>
            <p:spPr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G 185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B 228</a:t>
                </a:r>
                <a:endParaRPr lang="en-US" sz="700" b="0" i="0" dirty="0">
                  <a:solidFill>
                    <a:schemeClr val="accent6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76" name="Rectangle 75"/>
              <p:cNvSpPr/>
              <p:nvPr userDrawn="1"/>
            </p:nvSpPr>
            <p:spPr>
              <a:xfrm>
                <a:off x="9891181" y="1120296"/>
                <a:ext cx="388800" cy="172957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82" name="TextBox 81"/>
              <p:cNvSpPr txBox="1"/>
              <p:nvPr userDrawn="1"/>
            </p:nvSpPr>
            <p:spPr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R 237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G 41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B 57</a:t>
                </a:r>
                <a:endParaRPr lang="en-US" sz="700" b="0" i="0" dirty="0">
                  <a:solidFill>
                    <a:schemeClr val="accent4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74" name="Rectangle 73"/>
              <p:cNvSpPr/>
              <p:nvPr userDrawn="1"/>
            </p:nvSpPr>
            <p:spPr>
              <a:xfrm>
                <a:off x="9891182" y="3363039"/>
                <a:ext cx="388800" cy="172957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5" name="TextBox 74"/>
              <p:cNvSpPr txBox="1"/>
              <p:nvPr userDrawn="1"/>
            </p:nvSpPr>
            <p:spPr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R 33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G 36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B 146</a:t>
                </a:r>
                <a:endParaRPr lang="en-US" sz="700" b="0" i="0" dirty="0">
                  <a:solidFill>
                    <a:srgbClr val="21249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72" name="Rectangle 71"/>
              <p:cNvSpPr/>
              <p:nvPr userDrawn="1"/>
            </p:nvSpPr>
            <p:spPr>
              <a:xfrm>
                <a:off x="9889279" y="1890502"/>
                <a:ext cx="388800" cy="172957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3" name="TextBox 72"/>
              <p:cNvSpPr txBox="1"/>
              <p:nvPr userDrawn="1"/>
            </p:nvSpPr>
            <p:spPr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R 255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G 161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rgbClr val="FFA1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3" name="Group 62"/>
            <p:cNvGrpSpPr/>
            <p:nvPr userDrawn="1"/>
          </p:nvGrpSpPr>
          <p:grpSpPr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70" name="Rectangle 69"/>
              <p:cNvSpPr/>
              <p:nvPr userDrawn="1"/>
            </p:nvSpPr>
            <p:spPr>
              <a:xfrm>
                <a:off x="9399145" y="1890502"/>
                <a:ext cx="388800" cy="172957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71" name="TextBox 70"/>
              <p:cNvSpPr txBox="1"/>
              <p:nvPr userDrawn="1"/>
            </p:nvSpPr>
            <p:spPr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R 228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G 215</a:t>
                </a:r>
              </a:p>
              <a:p>
                <a:pPr algn="l"/>
                <a:r>
                  <a:rPr lang="en-US" sz="700" b="0" i="0" dirty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en-US" sz="700" b="0" i="0" dirty="0">
                  <a:solidFill>
                    <a:schemeClr val="accent3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4" name="Group 63"/>
            <p:cNvGrpSpPr/>
            <p:nvPr userDrawn="1"/>
          </p:nvGrpSpPr>
          <p:grpSpPr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68" name="Rectangle 67"/>
              <p:cNvSpPr/>
              <p:nvPr userDrawn="1"/>
            </p:nvSpPr>
            <p:spPr>
              <a:xfrm>
                <a:off x="9393442" y="4237400"/>
                <a:ext cx="388800" cy="172957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69" name="TextBox 68"/>
              <p:cNvSpPr txBox="1"/>
              <p:nvPr userDrawn="1"/>
            </p:nvSpPr>
            <p:spPr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R 203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G 199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B 191</a:t>
                </a:r>
                <a:endParaRPr lang="en-US" sz="700" b="0" i="0" dirty="0">
                  <a:solidFill>
                    <a:srgbClr val="CBC7B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66" name="Rectangle 65"/>
              <p:cNvSpPr/>
              <p:nvPr userDrawn="1"/>
            </p:nvSpPr>
            <p:spPr>
              <a:xfrm>
                <a:off x="9848740" y="4224586"/>
                <a:ext cx="388800" cy="172957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67" name="TextBox 66"/>
              <p:cNvSpPr txBox="1"/>
              <p:nvPr userDrawn="1"/>
            </p:nvSpPr>
            <p:spPr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R 128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G 104</a:t>
                </a:r>
              </a:p>
              <a:p>
                <a:pPr algn="l"/>
                <a:r>
                  <a:rPr lang="en-US" sz="700" b="0" i="0" dirty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B 111</a:t>
                </a:r>
                <a:endParaRPr lang="en-US" sz="700" b="0" i="0" dirty="0">
                  <a:solidFill>
                    <a:srgbClr val="80686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</p:grpSp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7" name="Atenção"/>
          <p:cNvGrpSpPr/>
          <p:nvPr userDrawn="1"/>
        </p:nvGrpSpPr>
        <p:grpSpPr>
          <a:xfrm>
            <a:off x="-1232900" y="917933"/>
            <a:ext cx="1145934" cy="3242907"/>
            <a:chOff x="-1232900" y="917931"/>
            <a:chExt cx="1145934" cy="3242907"/>
          </a:xfrm>
        </p:grpSpPr>
        <p:sp>
          <p:nvSpPr>
            <p:cNvPr id="135" name="Espaçamento"/>
            <p:cNvSpPr txBox="1"/>
            <p:nvPr userDrawn="1"/>
          </p:nvSpPr>
          <p:spPr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0" bIns="0" rtlCol="0">
              <a:noAutofit/>
            </a:bodyPr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i="0" dirty="0" smtClean="0">
                  <a:latin typeface="+mj-lt"/>
                </a:rPr>
                <a:t>Espaçamento deve sempre</a:t>
              </a:r>
              <a:r>
                <a:rPr lang="pt-BR" sz="1200" i="0" baseline="0" dirty="0" smtClean="0">
                  <a:latin typeface="+mj-lt"/>
                </a:rPr>
                <a:t>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Parágrafo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Antes=metade</a:t>
              </a:r>
              <a:r>
                <a:rPr lang="pt-BR" sz="1200" i="0" baseline="0" dirty="0" smtClean="0">
                  <a:latin typeface="+mj-lt"/>
                </a:rPr>
                <a:t>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Entrelinha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Exatamente</a:t>
              </a:r>
              <a:r>
                <a:rPr lang="pt-BR" sz="1200" i="0" baseline="0" noProof="0" dirty="0" smtClean="0">
                  <a:latin typeface="+mj-lt"/>
                </a:rPr>
                <a:t> = 2 pontos a mais que o tamanho da fonte.</a:t>
              </a:r>
              <a:endParaRPr lang="pt-BR" sz="1200" i="0" noProof="0" dirty="0" smtClean="0">
                <a:latin typeface="+mj-lt"/>
              </a:endParaRPr>
            </a:p>
          </p:txBody>
        </p:sp>
        <p:sp>
          <p:nvSpPr>
            <p:cNvPr id="134" name="Atenção"/>
            <p:cNvSpPr txBox="1"/>
            <p:nvPr userDrawn="1"/>
          </p:nvSpPr>
          <p:spPr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i="1" dirty="0" smtClean="0">
                  <a:solidFill>
                    <a:schemeClr val="bg1"/>
                  </a:solidFill>
                  <a:latin typeface="Georgia" pitchFamily="18" charset="0"/>
                </a:rPr>
                <a:t>Atenção</a:t>
              </a:r>
            </a:p>
          </p:txBody>
        </p:sp>
      </p:grpSp>
      <p:pic>
        <p:nvPicPr>
          <p:cNvPr id="4" name="The creative future company." descr="FB_TCFC_WMk_K-0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" y="4114177"/>
            <a:ext cx="866778" cy="827234"/>
          </a:xfrm>
          <a:prstGeom prst="rect">
            <a:avLst/>
          </a:prstGeom>
        </p:spPr>
      </p:pic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pic>
        <p:nvPicPr>
          <p:cNvPr id="3" name="FutureBrand" descr="FB_FutureB_WMk_K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" y="82149"/>
            <a:ext cx="2426044" cy="7350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57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Neste estilo você pode ter texto corrido.</a:t>
            </a:r>
          </a:p>
          <a:p>
            <a:pPr lvl="1"/>
            <a:r>
              <a:rPr lang="pt-BR" noProof="0" dirty="0" smtClean="0"/>
              <a:t>Também pode ter bullets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título, sempre terminando com ponto final.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875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Este estilo tem somente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67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1" y="917933"/>
            <a:ext cx="3955360" cy="3905665"/>
          </a:xfr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bg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solidFill>
                  <a:schemeClr val="bg1"/>
                </a:solidFill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dirty="0" smtClean="0"/>
              <a:t>Escreva as etapas</a:t>
            </a:r>
          </a:p>
          <a:p>
            <a:pPr lvl="1"/>
            <a:r>
              <a:rPr lang="pt-BR" noProof="0" dirty="0" smtClean="0"/>
              <a:t>Se precisar pode ter sub etapas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Agenda ou Sumário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622801" y="827999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62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Este estilo tem somente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0333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34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535598"/>
            <a:ext cx="8002160" cy="365176"/>
          </a:xfr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um subtítulo ou legenda se precisar.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4432960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529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917933"/>
            <a:ext cx="8002160" cy="3905665"/>
          </a:xfr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dirty="0" smtClean="0"/>
              <a:t>Insira um texto que dê enfoque a uma ideia. Este slide não deve ter bullets. Ajuste o tamanho do texto  para ficar proporcional – pode aumentar um pouco se for menos texto (e ajuste o espaçamento de entrelinha e parágrafo).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43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969729" y="917933"/>
            <a:ext cx="2608432" cy="3905665"/>
          </a:xfr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 relacionado ao destaque.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969733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911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4"/>
            <a:ext cx="2610115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5329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10114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4"/>
            <a:ext cx="2610114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9619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2804" y="917933"/>
            <a:ext cx="3325359" cy="3905664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imagem</a:t>
            </a:r>
            <a:endParaRPr lang="en-US" dirty="0"/>
          </a:p>
        </p:txBody>
      </p:sp>
      <p:sp>
        <p:nvSpPr>
          <p:cNvPr id="14" name="Content Placeholder 1"/>
          <p:cNvSpPr>
            <a:spLocks noGrp="1"/>
          </p:cNvSpPr>
          <p:nvPr>
            <p:ph idx="1" hasCustomPrompt="1"/>
          </p:nvPr>
        </p:nvSpPr>
        <p:spPr>
          <a:xfrm>
            <a:off x="576001" y="2915733"/>
            <a:ext cx="3961079" cy="1907866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Insira o texto.</a:t>
            </a:r>
            <a:endParaRPr lang="en-US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309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969728" y="917933"/>
            <a:ext cx="2608433" cy="3905665"/>
          </a:xfr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2868" y="917883"/>
            <a:ext cx="2608431" cy="3903514"/>
          </a:xfr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3"/>
            <a:ext cx="2610115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187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969728" y="2913789"/>
            <a:ext cx="2608432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4675298" cy="1907867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7" y="917933"/>
            <a:ext cx="4675299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819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2915732"/>
            <a:ext cx="8002162" cy="1907867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r>
              <a:rPr lang="pt-BR" noProof="0" dirty="0" smtClean="0"/>
              <a:t>Inserir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 hasCustomPrompt="1"/>
          </p:nvPr>
        </p:nvSpPr>
        <p:spPr>
          <a:xfrm>
            <a:off x="5251296" y="915990"/>
            <a:ext cx="3326864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r>
              <a:rPr lang="pt-BR" dirty="0" smtClean="0"/>
              <a:t>Inserir texto</a:t>
            </a:r>
            <a:endParaRPr lang="en-US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209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622801" y="917933"/>
            <a:ext cx="3955360" cy="39056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dirty="0" smtClean="0"/>
              <a:t>Escreva as etapas</a:t>
            </a:r>
          </a:p>
          <a:p>
            <a:pPr lvl="1"/>
            <a:r>
              <a:rPr lang="pt-BR" noProof="0" dirty="0" smtClean="0"/>
              <a:t>Se precisar pode ter sub etapas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Agenda ou Sumário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5969728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 hasCustomPrompt="1"/>
          </p:nvPr>
        </p:nvSpPr>
        <p:spPr>
          <a:xfrm>
            <a:off x="3276601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3203732"/>
            <a:ext cx="2608432" cy="1619865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207184"/>
            <a:ext cx="2608432" cy="1618617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207182"/>
            <a:ext cx="2604695" cy="161861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207182"/>
            <a:ext cx="2608434" cy="161861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3877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3581664"/>
            <a:ext cx="2608432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3276605" y="3581664"/>
            <a:ext cx="2604695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575998" y="3581664"/>
            <a:ext cx="2608434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69813" y="3168329"/>
            <a:ext cx="8008351" cy="322584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 noProof="0" dirty="0" smtClean="0"/>
              <a:t>Insira um título para as imagens.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5969728" y="1583865"/>
            <a:ext cx="2608432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3276605" y="1583865"/>
            <a:ext cx="2604695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5998" y="1583865"/>
            <a:ext cx="2608434" cy="124193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569813" y="1171254"/>
            <a:ext cx="8008351" cy="322584"/>
          </a:xfrm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dirty="0" smtClean="0"/>
              <a:t>Insira um título para as imagens.</a:t>
            </a:r>
            <a:endParaRPr lang="pt-BR" noProof="0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8871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625955" y="2915733"/>
            <a:ext cx="3952209" cy="1907866"/>
          </a:xfr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Insira imagem 2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576002" y="2915733"/>
            <a:ext cx="3956315" cy="1907866"/>
          </a:xfr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Insira texto referente a imagem 2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4625950" y="917934"/>
            <a:ext cx="3952210" cy="1907866"/>
          </a:xfr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Insira texto referente a imagem 1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2" y="917934"/>
            <a:ext cx="3956313" cy="1907866"/>
          </a:xfr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r>
              <a:rPr lang="pt-BR" noProof="0" dirty="0" smtClean="0"/>
              <a:t> Insira imagem 1</a:t>
            </a:r>
            <a:endParaRPr lang="pt-BR" noProof="0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o título.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840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 hasCustomPrompt="1"/>
          </p:nvPr>
        </p:nvSpPr>
        <p:spPr>
          <a:xfrm>
            <a:off x="5969728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3272864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576000" y="3383597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5969728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3272864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576000" y="1853798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5969728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72864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3999"/>
            <a:ext cx="2608432" cy="1440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317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dirty="0" smtClean="0"/>
              <a:t>Insira a legenda da imagem.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76000" y="324000"/>
            <a:ext cx="8002160" cy="3833665"/>
          </a:xfr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pt-BR" noProof="0" dirty="0" smtClean="0"/>
              <a:t> Insira imagem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380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5969728" y="2919263"/>
            <a:ext cx="2608432" cy="1898316"/>
          </a:xfr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pt-BR" noProof="0" dirty="0" smtClean="0"/>
              <a:t>Insira imagem.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3272864" y="2915732"/>
            <a:ext cx="2608432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998" y="2915732"/>
            <a:ext cx="2608434" cy="1907865"/>
          </a:xfr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</a:pPr>
            <a:r>
              <a:rPr lang="pt-BR" noProof="0" dirty="0" smtClean="0"/>
              <a:t>Insira o texto.</a:t>
            </a:r>
            <a:endParaRPr lang="pt-BR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5969728" y="917933"/>
            <a:ext cx="2608432" cy="1907865"/>
          </a:xfr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r>
              <a:rPr lang="pt-BR" noProof="0" dirty="0" smtClean="0"/>
              <a:t> Insira imagem.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998" y="917933"/>
            <a:ext cx="530529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072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528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8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5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B_IMAGE_INK_PPT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087"/>
            <a:ext cx="9144000" cy="2282395"/>
          </a:xfrm>
          <a:prstGeom prst="rect">
            <a:avLst/>
          </a:prstGeom>
        </p:spPr>
      </p:pic>
      <p:sp>
        <p:nvSpPr>
          <p:cNvPr id="6" name="FutureBrand"/>
          <p:cNvSpPr/>
          <p:nvPr userDrawn="1"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latin typeface="Georgia"/>
                <a:cs typeface="Georgia"/>
              </a:rPr>
              <a:t>© FutureBrand</a:t>
            </a:r>
            <a:endParaRPr lang="en-US" sz="700" b="0" i="1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8687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203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-130540" y="-70803"/>
            <a:ext cx="9284700" cy="5370148"/>
            <a:chOff x="-130540" y="-70803"/>
            <a:chExt cx="9284700" cy="537014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-130540" y="8279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 userDrawn="1"/>
          </p:nvCxnSpPr>
          <p:spPr>
            <a:xfrm>
              <a:off x="-130540" y="739099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-130540" y="6502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7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83600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92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3184432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327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532864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62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881296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96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229728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31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8578160" y="-70803"/>
              <a:ext cx="0" cy="5324746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0540" y="91793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-130540" y="324000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0540" y="1583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-130540" y="21598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-130540" y="2249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130540" y="282579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130540" y="2915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130540" y="349173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130540" y="3581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130540" y="415766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130540" y="4247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130540" y="482359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-130540" y="187186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-130540" y="253779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0540" y="32037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-130540" y="386966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>
              <a:off x="-130540" y="453559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1206000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2554432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3902864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251296" y="-70803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599728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7948160" y="-25401"/>
              <a:ext cx="0" cy="5324746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-130540" y="120718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>
              <a:off x="-130540" y="1496431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714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4535598"/>
            <a:ext cx="8002160" cy="365176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um subtítulo ou legenda se precisar.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6004" y="4432960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Divisor. Se tiver pouco texto, aumente o tamanho da fonte.</a:t>
            </a:r>
            <a:br>
              <a:rPr lang="pt-BR" noProof="0" dirty="0" smtClean="0"/>
            </a:br>
            <a:r>
              <a:rPr lang="pt-BR" noProof="0" dirty="0" smtClean="0"/>
              <a:t>Utilize cor de fundo.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19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917933"/>
            <a:ext cx="8002160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dirty="0" smtClean="0"/>
              <a:t>Insira um texto que dê enfoque a uma ideia. Este slide não deve ter bullets. Ajuste o tamanho do texto  para ficar proporcional – pode aumentar um pouco se for menos texto (e ajuste o espaçamento de entrelinha e parágrafo).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359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5969729" y="917933"/>
            <a:ext cx="2608432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 relacionado ao destaque.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969733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297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dirty="0" smtClean="0"/>
              <a:t>Insira o texto, imagem, tabela, gráfico, relacionado ou destaque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6001" y="917934"/>
            <a:ext cx="2610115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dirty="0" smtClean="0"/>
              <a:t>Insira o texto de destaque.</a:t>
            </a:r>
            <a:endParaRPr lang="pt-BR" noProof="0" dirty="0"/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576004" y="739161"/>
            <a:ext cx="46903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dirty="0" smtClean="0"/>
              <a:t>Header</a:t>
            </a:r>
            <a:endParaRPr lang="pt-BR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03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uias V"/>
          <p:cNvGrpSpPr/>
          <p:nvPr/>
        </p:nvGrpSpPr>
        <p:grpSpPr>
          <a:xfrm>
            <a:off x="576000" y="-48469"/>
            <a:ext cx="8002160" cy="36000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816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69728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1296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2864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4432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6" name="Guias H"/>
          <p:cNvGrpSpPr/>
          <p:nvPr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4001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5929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138083" y="2807473"/>
            <a:ext cx="2739264" cy="12556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138083" y="4094615"/>
            <a:ext cx="2739264" cy="20008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  <a:solidFill>
            <a:srgbClr val="FFA800"/>
          </a:solidFill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  <a:solidFill>
            <a:srgbClr val="B9418C"/>
          </a:solidFill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  <a:solidFill>
            <a:srgbClr val="00A596"/>
          </a:solidFill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47" name="Rectangle 46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ctangle 47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65  </a:t>
            </a:r>
            <a:r>
              <a:rPr lang="en-US" sz="1200" baseline="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ctangle 48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255  G</a:t>
            </a:r>
            <a:r>
              <a:rPr lang="en-US" sz="1200" baseline="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 168  </a:t>
            </a: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Rectangle 49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165  </a:t>
            </a:r>
            <a:r>
              <a:rPr lang="en-US" sz="1200" baseline="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Rectangle 50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36" r:id="rId2"/>
    <p:sldLayoutId id="2147483851" r:id="rId3"/>
    <p:sldLayoutId id="2147483975" r:id="rId4"/>
    <p:sldLayoutId id="2147483849" r:id="rId5"/>
    <p:sldLayoutId id="2147483850" r:id="rId6"/>
    <p:sldLayoutId id="2147483853" r:id="rId7"/>
    <p:sldLayoutId id="2147483857" r:id="rId8"/>
    <p:sldLayoutId id="2147483973" r:id="rId9"/>
    <p:sldLayoutId id="2147483978" r:id="rId10"/>
    <p:sldLayoutId id="2147483976" r:id="rId11"/>
    <p:sldLayoutId id="2147483939" r:id="rId12"/>
    <p:sldLayoutId id="2147483977" r:id="rId13"/>
    <p:sldLayoutId id="2147483985" r:id="rId14"/>
    <p:sldLayoutId id="2147483858" r:id="rId15"/>
    <p:sldLayoutId id="2147483979" r:id="rId16"/>
    <p:sldLayoutId id="2147483980" r:id="rId17"/>
    <p:sldLayoutId id="2147483938" r:id="rId18"/>
    <p:sldLayoutId id="2147483983" r:id="rId19"/>
    <p:sldLayoutId id="2147483984" r:id="rId20"/>
    <p:sldLayoutId id="2147483847" r:id="rId21"/>
    <p:sldLayoutId id="2147483873" r:id="rId22"/>
    <p:sldLayoutId id="2147483970" r:id="rId23"/>
    <p:sldLayoutId id="2147483971" r:id="rId24"/>
    <p:sldLayoutId id="2147483982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tenção"/>
          <p:cNvGrpSpPr/>
          <p:nvPr/>
        </p:nvGrpSpPr>
        <p:grpSpPr>
          <a:xfrm>
            <a:off x="-1232900" y="917933"/>
            <a:ext cx="1145934" cy="3242907"/>
            <a:chOff x="-1232900" y="917931"/>
            <a:chExt cx="1145934" cy="3242907"/>
          </a:xfrm>
        </p:grpSpPr>
        <p:sp>
          <p:nvSpPr>
            <p:cNvPr id="61" name="TextBox 60"/>
            <p:cNvSpPr txBox="1"/>
            <p:nvPr userDrawn="1"/>
          </p:nvSpPr>
          <p:spPr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i="1" dirty="0" smtClean="0">
                  <a:solidFill>
                    <a:schemeClr val="bg1"/>
                  </a:solidFill>
                  <a:latin typeface="Georgia" pitchFamily="18" charset="0"/>
                </a:rPr>
                <a:t>Atenção</a:t>
              </a:r>
            </a:p>
          </p:txBody>
        </p:sp>
        <p:sp>
          <p:nvSpPr>
            <p:cNvPr id="62" name="TextBox 61"/>
            <p:cNvSpPr txBox="1"/>
            <p:nvPr userDrawn="1"/>
          </p:nvSpPr>
          <p:spPr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0" rIns="0" bIns="0" rtlCol="0">
              <a:noAutofit/>
            </a:bodyPr>
            <a:lstStyle/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i="0" dirty="0" smtClean="0">
                  <a:latin typeface="+mj-lt"/>
                </a:rPr>
                <a:t>Espaçamento deve sempre</a:t>
              </a:r>
              <a:r>
                <a:rPr lang="pt-BR" sz="1200" i="0" baseline="0" dirty="0" smtClean="0">
                  <a:latin typeface="+mj-lt"/>
                </a:rPr>
                <a:t>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Parágrafo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Antes=metade</a:t>
              </a:r>
              <a:r>
                <a:rPr lang="pt-BR" sz="1200" i="0" baseline="0" dirty="0" smtClean="0">
                  <a:latin typeface="+mj-lt"/>
                </a:rPr>
                <a:t>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sz="1200" b="1" i="0" dirty="0" smtClean="0">
                  <a:latin typeface="+mj-lt"/>
                </a:rPr>
                <a:t>Entrelinha</a:t>
              </a:r>
              <a:r>
                <a:rPr lang="pt-BR" sz="1200" i="0" dirty="0" smtClean="0">
                  <a:latin typeface="+mj-lt"/>
                </a:rPr>
                <a:t>:</a:t>
              </a:r>
              <a:br>
                <a:rPr lang="pt-BR" sz="1200" i="0" dirty="0" smtClean="0">
                  <a:latin typeface="+mj-lt"/>
                </a:rPr>
              </a:br>
              <a:r>
                <a:rPr lang="pt-BR" sz="1200" i="0" dirty="0" smtClean="0">
                  <a:latin typeface="+mj-lt"/>
                </a:rPr>
                <a:t>Exatamente</a:t>
              </a:r>
              <a:r>
                <a:rPr lang="pt-BR" sz="1200" i="0" baseline="0" noProof="0" dirty="0" smtClean="0">
                  <a:latin typeface="+mj-lt"/>
                </a:rPr>
                <a:t> = 2 pontos a mais que o tamanho da fonte.</a:t>
              </a:r>
              <a:endParaRPr lang="pt-BR" sz="1200" i="0" noProof="0" dirty="0" smtClean="0">
                <a:latin typeface="+mj-lt"/>
              </a:endParaRPr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9335486" y="895752"/>
            <a:ext cx="817456" cy="3865852"/>
            <a:chOff x="9849182" y="390778"/>
            <a:chExt cx="927180" cy="4384751"/>
          </a:xfrm>
        </p:grpSpPr>
        <p:grpSp>
          <p:nvGrpSpPr>
            <p:cNvPr id="127" name="Group 126"/>
            <p:cNvGrpSpPr/>
            <p:nvPr userDrawn="1"/>
          </p:nvGrpSpPr>
          <p:grpSpPr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128" name="Rectangle 127"/>
              <p:cNvSpPr/>
              <p:nvPr userDrawn="1"/>
            </p:nvSpPr>
            <p:spPr>
              <a:xfrm>
                <a:off x="9399145" y="391140"/>
                <a:ext cx="388800" cy="172957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29" name="TextBox 128"/>
              <p:cNvSpPr txBox="1"/>
              <p:nvPr userDrawn="1"/>
            </p:nvSpPr>
            <p:spPr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R 182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G 52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634BB"/>
                    </a:solidFill>
                    <a:latin typeface="Museo Sans 700" pitchFamily="50" charset="0"/>
                    <a:cs typeface="Museo Sans 500"/>
                  </a:rPr>
                  <a:t>B 187</a:t>
                </a:r>
                <a:endParaRPr lang="pt-BR" sz="700" b="0" i="0" noProof="0">
                  <a:solidFill>
                    <a:srgbClr val="B634BB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0" name="Group 129"/>
            <p:cNvGrpSpPr/>
            <p:nvPr userDrawn="1"/>
          </p:nvGrpSpPr>
          <p:grpSpPr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131" name="Rectangle 130"/>
              <p:cNvSpPr/>
              <p:nvPr userDrawn="1"/>
            </p:nvSpPr>
            <p:spPr>
              <a:xfrm>
                <a:off x="9395343" y="2600625"/>
                <a:ext cx="388800" cy="172957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132" name="TextBox 131"/>
              <p:cNvSpPr txBox="1"/>
              <p:nvPr userDrawn="1"/>
            </p:nvSpPr>
            <p:spPr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R 190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G 214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BED6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rgbClr val="BED6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3" name="Group 132"/>
            <p:cNvGrpSpPr/>
            <p:nvPr userDrawn="1"/>
          </p:nvGrpSpPr>
          <p:grpSpPr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134" name="Rectangle 133"/>
              <p:cNvSpPr/>
              <p:nvPr userDrawn="1"/>
            </p:nvSpPr>
            <p:spPr>
              <a:xfrm>
                <a:off x="9397244" y="1120296"/>
                <a:ext cx="388800" cy="172957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35" name="TextBox 134"/>
              <p:cNvSpPr txBox="1"/>
              <p:nvPr userDrawn="1"/>
            </p:nvSpPr>
            <p:spPr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R 211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G 184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D3B8E2"/>
                    </a:solidFill>
                    <a:latin typeface="Museo Sans 700" pitchFamily="50" charset="0"/>
                    <a:cs typeface="Museo Sans 500"/>
                  </a:rPr>
                  <a:t>B 226</a:t>
                </a:r>
                <a:endParaRPr lang="pt-BR" sz="700" b="0" i="0" noProof="0">
                  <a:solidFill>
                    <a:srgbClr val="D3B8E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6" name="Group 135"/>
            <p:cNvGrpSpPr/>
            <p:nvPr userDrawn="1"/>
          </p:nvGrpSpPr>
          <p:grpSpPr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137" name="Rectangle 136"/>
              <p:cNvSpPr/>
              <p:nvPr userDrawn="1"/>
            </p:nvSpPr>
            <p:spPr>
              <a:xfrm>
                <a:off x="9887378" y="2621814"/>
                <a:ext cx="388800" cy="172957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38" name="TextBox 137"/>
              <p:cNvSpPr txBox="1"/>
              <p:nvPr userDrawn="1"/>
            </p:nvSpPr>
            <p:spPr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G 155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5"/>
                    </a:solidFill>
                    <a:latin typeface="Museo Sans 700" pitchFamily="50" charset="0"/>
                    <a:cs typeface="Museo Sans 500"/>
                  </a:rPr>
                  <a:t>B 56</a:t>
                </a:r>
                <a:endParaRPr lang="pt-BR" sz="700" b="0" i="0" noProof="0">
                  <a:solidFill>
                    <a:schemeClr val="accent5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39" name="Group 138"/>
            <p:cNvGrpSpPr/>
            <p:nvPr userDrawn="1"/>
          </p:nvGrpSpPr>
          <p:grpSpPr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140" name="Rectangle 139"/>
              <p:cNvSpPr/>
              <p:nvPr userDrawn="1"/>
            </p:nvSpPr>
            <p:spPr>
              <a:xfrm>
                <a:off x="9891180" y="391140"/>
                <a:ext cx="388800" cy="172957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1" name="TextBox 140"/>
              <p:cNvSpPr txBox="1"/>
              <p:nvPr userDrawn="1"/>
            </p:nvSpPr>
            <p:spPr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R 202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G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2"/>
                    </a:solidFill>
                    <a:latin typeface="Museo Sans 700" pitchFamily="50" charset="0"/>
                    <a:cs typeface="Museo Sans 500"/>
                  </a:rPr>
                  <a:t>B 93</a:t>
                </a:r>
                <a:endParaRPr lang="pt-BR" sz="700" b="0" i="0" noProof="0">
                  <a:solidFill>
                    <a:schemeClr val="accent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2" name="Group 141"/>
            <p:cNvGrpSpPr/>
            <p:nvPr userDrawn="1"/>
          </p:nvGrpSpPr>
          <p:grpSpPr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143" name="Rectangle 142"/>
              <p:cNvSpPr/>
              <p:nvPr userDrawn="1"/>
            </p:nvSpPr>
            <p:spPr>
              <a:xfrm>
                <a:off x="9393442" y="3363039"/>
                <a:ext cx="388800" cy="172957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4" name="TextBox 143"/>
              <p:cNvSpPr txBox="1"/>
              <p:nvPr userDrawn="1"/>
            </p:nvSpPr>
            <p:spPr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R 0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G 185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6"/>
                    </a:solidFill>
                    <a:latin typeface="Museo Sans 700" pitchFamily="50" charset="0"/>
                    <a:cs typeface="Museo Sans 500"/>
                  </a:rPr>
                  <a:t>B 228</a:t>
                </a:r>
                <a:endParaRPr lang="pt-BR" sz="700" b="0" i="0" noProof="0">
                  <a:solidFill>
                    <a:schemeClr val="accent6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5" name="Group 144"/>
            <p:cNvGrpSpPr/>
            <p:nvPr userDrawn="1"/>
          </p:nvGrpSpPr>
          <p:grpSpPr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146" name="Rectangle 145"/>
              <p:cNvSpPr/>
              <p:nvPr userDrawn="1"/>
            </p:nvSpPr>
            <p:spPr>
              <a:xfrm>
                <a:off x="9891181" y="1120296"/>
                <a:ext cx="388800" cy="172957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47" name="TextBox 146"/>
              <p:cNvSpPr txBox="1"/>
              <p:nvPr userDrawn="1"/>
            </p:nvSpPr>
            <p:spPr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R 237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G 41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4"/>
                    </a:solidFill>
                    <a:latin typeface="Museo Sans 700" pitchFamily="50" charset="0"/>
                    <a:cs typeface="Museo Sans 500"/>
                  </a:rPr>
                  <a:t>B 57</a:t>
                </a:r>
                <a:endParaRPr lang="pt-BR" sz="700" b="0" i="0" noProof="0">
                  <a:solidFill>
                    <a:schemeClr val="accent4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48" name="Group 147"/>
            <p:cNvGrpSpPr/>
            <p:nvPr userDrawn="1"/>
          </p:nvGrpSpPr>
          <p:grpSpPr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149" name="Rectangle 148"/>
              <p:cNvSpPr/>
              <p:nvPr userDrawn="1"/>
            </p:nvSpPr>
            <p:spPr>
              <a:xfrm>
                <a:off x="9891182" y="3363039"/>
                <a:ext cx="388800" cy="172957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0" name="TextBox 149"/>
              <p:cNvSpPr txBox="1"/>
              <p:nvPr userDrawn="1"/>
            </p:nvSpPr>
            <p:spPr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R 33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G 36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212492"/>
                    </a:solidFill>
                    <a:latin typeface="Museo Sans 700" pitchFamily="50" charset="0"/>
                    <a:cs typeface="Museo Sans 500"/>
                  </a:rPr>
                  <a:t>B 146</a:t>
                </a:r>
                <a:endParaRPr lang="pt-BR" sz="700" b="0" i="0" noProof="0">
                  <a:solidFill>
                    <a:srgbClr val="212492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1" name="Group 150"/>
            <p:cNvGrpSpPr/>
            <p:nvPr userDrawn="1"/>
          </p:nvGrpSpPr>
          <p:grpSpPr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152" name="Rectangle 151"/>
              <p:cNvSpPr/>
              <p:nvPr userDrawn="1"/>
            </p:nvSpPr>
            <p:spPr>
              <a:xfrm>
                <a:off x="9889279" y="1890502"/>
                <a:ext cx="388800" cy="172957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3" name="TextBox 152"/>
              <p:cNvSpPr txBox="1"/>
              <p:nvPr userDrawn="1"/>
            </p:nvSpPr>
            <p:spPr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R 255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G 161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FFA100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rgbClr val="FFA100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4" name="Group 153"/>
            <p:cNvGrpSpPr/>
            <p:nvPr userDrawn="1"/>
          </p:nvGrpSpPr>
          <p:grpSpPr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155" name="Rectangle 154"/>
              <p:cNvSpPr/>
              <p:nvPr userDrawn="1"/>
            </p:nvSpPr>
            <p:spPr>
              <a:xfrm>
                <a:off x="9399145" y="1890502"/>
                <a:ext cx="388800" cy="172957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6" name="TextBox 155"/>
              <p:cNvSpPr txBox="1"/>
              <p:nvPr userDrawn="1"/>
            </p:nvSpPr>
            <p:spPr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R 228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G 215</a:t>
                </a:r>
              </a:p>
              <a:p>
                <a:pPr algn="l"/>
                <a:r>
                  <a:rPr lang="pt-BR" sz="700" b="0" i="0" noProof="0" smtClean="0">
                    <a:solidFill>
                      <a:schemeClr val="accent3"/>
                    </a:solidFill>
                    <a:latin typeface="Museo Sans 700" pitchFamily="50" charset="0"/>
                    <a:cs typeface="Museo Sans 500"/>
                  </a:rPr>
                  <a:t>B 0</a:t>
                </a:r>
                <a:endParaRPr lang="pt-BR" sz="700" b="0" i="0" noProof="0">
                  <a:solidFill>
                    <a:schemeClr val="accent3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57" name="Group 156"/>
            <p:cNvGrpSpPr/>
            <p:nvPr userDrawn="1"/>
          </p:nvGrpSpPr>
          <p:grpSpPr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158" name="Rectangle 157"/>
              <p:cNvSpPr/>
              <p:nvPr userDrawn="1"/>
            </p:nvSpPr>
            <p:spPr>
              <a:xfrm>
                <a:off x="9393442" y="4237400"/>
                <a:ext cx="388800" cy="172957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59" name="TextBox 158"/>
              <p:cNvSpPr txBox="1"/>
              <p:nvPr userDrawn="1"/>
            </p:nvSpPr>
            <p:spPr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R 203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G 199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CBC7BF"/>
                    </a:solidFill>
                    <a:latin typeface="Museo Sans 700" pitchFamily="50" charset="0"/>
                    <a:cs typeface="Museo Sans 500"/>
                  </a:rPr>
                  <a:t>B 191</a:t>
                </a:r>
                <a:endParaRPr lang="pt-BR" sz="700" b="0" i="0" noProof="0">
                  <a:solidFill>
                    <a:srgbClr val="CBC7B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  <p:grpSp>
          <p:nvGrpSpPr>
            <p:cNvPr id="160" name="Group 159"/>
            <p:cNvGrpSpPr/>
            <p:nvPr userDrawn="1"/>
          </p:nvGrpSpPr>
          <p:grpSpPr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161" name="Rectangle 160"/>
              <p:cNvSpPr/>
              <p:nvPr userDrawn="1"/>
            </p:nvSpPr>
            <p:spPr>
              <a:xfrm>
                <a:off x="9848740" y="4224586"/>
                <a:ext cx="388800" cy="172957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pt-BR" sz="700" noProof="0">
                  <a:latin typeface="Museo Sans 700" pitchFamily="50" charset="0"/>
                </a:endParaRPr>
              </a:p>
            </p:txBody>
          </p:sp>
          <p:sp>
            <p:nvSpPr>
              <p:cNvPr id="162" name="TextBox 161"/>
              <p:cNvSpPr txBox="1"/>
              <p:nvPr userDrawn="1"/>
            </p:nvSpPr>
            <p:spPr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36000" rIns="0" rtlCol="0">
                <a:noAutofit/>
              </a:bodyPr>
              <a:lstStyle/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R 128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G 104</a:t>
                </a:r>
              </a:p>
              <a:p>
                <a:pPr algn="l"/>
                <a:r>
                  <a:rPr lang="pt-BR" sz="700" b="0" i="0" noProof="0" smtClean="0">
                    <a:solidFill>
                      <a:srgbClr val="80686F"/>
                    </a:solidFill>
                    <a:latin typeface="Museo Sans 700" pitchFamily="50" charset="0"/>
                    <a:cs typeface="Museo Sans 500"/>
                  </a:rPr>
                  <a:t>B 111</a:t>
                </a:r>
                <a:endParaRPr lang="pt-BR" sz="700" b="0" i="0" noProof="0">
                  <a:solidFill>
                    <a:srgbClr val="80686F"/>
                  </a:solidFill>
                  <a:latin typeface="Museo Sans 700" pitchFamily="50" charset="0"/>
                  <a:cs typeface="Museo Sans 500"/>
                </a:endParaRPr>
              </a:p>
            </p:txBody>
          </p:sp>
        </p:grpSp>
      </p:grpSp>
      <p:grpSp>
        <p:nvGrpSpPr>
          <p:cNvPr id="8" name="Guias V"/>
          <p:cNvGrpSpPr/>
          <p:nvPr/>
        </p:nvGrpSpPr>
        <p:grpSpPr>
          <a:xfrm>
            <a:off x="576000" y="-48469"/>
            <a:ext cx="8002160" cy="36000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816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69728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1296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2864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4432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grpSp>
        <p:nvGrpSpPr>
          <p:cNvPr id="6" name="Guias H"/>
          <p:cNvGrpSpPr/>
          <p:nvPr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51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4001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5929"/>
              <a:ext cx="33137" cy="326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latin typeface="Georgia" pitchFamily="18" charset="0"/>
              </a:endParaRPr>
            </a:p>
          </p:txBody>
        </p:sp>
      </p:grp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>
              <a:lnSpc>
                <a:spcPts val="1000"/>
              </a:lnSpc>
              <a:spcBef>
                <a:spcPts val="400"/>
              </a:spcBef>
              <a:defRPr lang="pt-BR" sz="800" smtClean="0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  <p:sp>
        <p:nvSpPr>
          <p:cNvPr id="58" name="FutureBrand"/>
          <p:cNvSpPr/>
          <p:nvPr/>
        </p:nvSpPr>
        <p:spPr>
          <a:xfrm rot="16200000">
            <a:off x="8632697" y="4454349"/>
            <a:ext cx="657851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700" b="0" i="1" dirty="0" smtClean="0">
                <a:solidFill>
                  <a:schemeClr val="bg1"/>
                </a:solidFill>
                <a:latin typeface="Georgia"/>
                <a:cs typeface="Georgia"/>
              </a:rPr>
              <a:t>© FutureBrand</a:t>
            </a:r>
            <a:endParaRPr lang="en-US" sz="700" b="0" i="1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41" name="Texto"/>
          <p:cNvSpPr>
            <a:spLocks noGrp="1"/>
          </p:cNvSpPr>
          <p:nvPr>
            <p:ph type="body" idx="1"/>
          </p:nvPr>
        </p:nvSpPr>
        <p:spPr>
          <a:xfrm>
            <a:off x="576000" y="917933"/>
            <a:ext cx="8002160" cy="3911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0" dirty="0" smtClean="0"/>
              <a:t>Insira o texto</a:t>
            </a:r>
          </a:p>
          <a:p>
            <a:pPr lvl="1"/>
            <a:r>
              <a:rPr lang="pt-BR" noProof="0" dirty="0" smtClean="0"/>
              <a:t>Bullets</a:t>
            </a:r>
          </a:p>
        </p:txBody>
      </p:sp>
      <p:sp>
        <p:nvSpPr>
          <p:cNvPr id="3" name="Título"/>
          <p:cNvSpPr>
            <a:spLocks noGrp="1"/>
          </p:cNvSpPr>
          <p:nvPr>
            <p:ph type="title"/>
          </p:nvPr>
        </p:nvSpPr>
        <p:spPr>
          <a:xfrm>
            <a:off x="576000" y="456293"/>
            <a:ext cx="8002160" cy="34088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pt-BR" noProof="0" dirty="0" smtClean="0"/>
              <a:t>Insira o título.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07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09" r:id="rId23"/>
    <p:sldLayoutId id="2147484010" r:id="rId24"/>
    <p:sldLayoutId id="21474840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bg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bg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bg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/>
          <p:cNvSpPr>
            <a:spLocks noGrp="1"/>
          </p:cNvSpPr>
          <p:nvPr>
            <p:ph type="ctrTitle"/>
          </p:nvPr>
        </p:nvSpPr>
        <p:spPr>
          <a:xfrm>
            <a:off x="464029" y="355246"/>
            <a:ext cx="6709631" cy="2132714"/>
          </a:xfrm>
        </p:spPr>
        <p:txBody>
          <a:bodyPr anchor="t" anchorCtr="0"/>
          <a:lstStyle/>
          <a:p>
            <a:pPr algn="ctr">
              <a:lnSpc>
                <a:spcPts val="4200"/>
              </a:lnSpc>
              <a:spcBef>
                <a:spcPts val="0"/>
              </a:spcBef>
            </a:pPr>
            <a:r>
              <a:rPr lang="pt-BR" sz="42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Portal de Viagens Oi</a:t>
            </a:r>
            <a:br>
              <a:rPr lang="pt-BR" sz="42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endParaRPr lang="en-US" sz="4200" i="0" dirty="0">
              <a:solidFill>
                <a:schemeClr val="bg1"/>
              </a:solidFill>
              <a:latin typeface="Simplon Oi Headline"/>
              <a:cs typeface="Simplon Oi Headli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533" y="2113136"/>
            <a:ext cx="4652561" cy="14077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00"/>
              </a:lnSpc>
            </a:pPr>
            <a:r>
              <a:rPr lang="en-US" sz="21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PRESTAÇÃO DE CONTAS</a:t>
            </a:r>
          </a:p>
        </p:txBody>
      </p:sp>
      <p:pic>
        <p:nvPicPr>
          <p:cNvPr id="5" name="Picture 4" descr="Oi_todomundo_logo_1_c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4" y="2754975"/>
            <a:ext cx="1839767" cy="1839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82312" y="-3175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8545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22511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No preenchimento da despesa “Táxi”, o próprio Portal irá apresentar a lista de cidades credenciadas na rede </a:t>
            </a:r>
            <a:r>
              <a:rPr lang="pt-BR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Wappa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. 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10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1" name="Title 22"/>
          <p:cNvSpPr txBox="1">
            <a:spLocks/>
          </p:cNvSpPr>
          <p:nvPr/>
        </p:nvSpPr>
        <p:spPr>
          <a:xfrm>
            <a:off x="452524" y="3257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70" y="1533034"/>
            <a:ext cx="4476750" cy="320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838700" y="3135067"/>
            <a:ext cx="3366433" cy="1008308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46218" y="2026935"/>
            <a:ext cx="345425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b="1" dirty="0">
                <a:solidFill>
                  <a:srgbClr val="FF0000"/>
                </a:solidFill>
                <a:latin typeface="Simplon BP Regular"/>
              </a:rPr>
              <a:t>ATENÇÃO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Para localidades que possuem rede credenciada </a:t>
            </a:r>
            <a:r>
              <a:rPr lang="pt-BR" dirty="0" err="1" smtClean="0">
                <a:solidFill>
                  <a:srgbClr val="FF0000"/>
                </a:solidFill>
                <a:latin typeface="Simplon BP Regular"/>
              </a:rPr>
              <a:t>Wappa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 sempre será necessário o “de acordo” do N2 na prestação de contas.</a:t>
            </a: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5581650" y="3762375"/>
            <a:ext cx="1198472" cy="200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7973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5844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 lista da rede credenciada </a:t>
            </a:r>
            <a:r>
              <a:rPr lang="pt-BR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Wappa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estará disponível para consulta conforme abaixo.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11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7" name="Title 22"/>
          <p:cNvSpPr txBox="1">
            <a:spLocks/>
          </p:cNvSpPr>
          <p:nvPr/>
        </p:nvSpPr>
        <p:spPr>
          <a:xfrm>
            <a:off x="452524" y="2781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417053"/>
            <a:ext cx="6543675" cy="332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000375" y="1943100"/>
            <a:ext cx="1828800" cy="3429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22393" y="61637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649" y="92031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Para os campos “Hospedagem paga pelo colaborador” e “Refeição”, deve-se informar o período do gasto da despesa. O Portal irá sempre considerar o valor limite pré-estabelecido no regulamento de viagens Oi. No exemplo abaixo, como a viagem é para o Rio de Janeiro, com apenas uma pernoite, o limite da hospedagem é de 320,00 reais, e refeição 50,00 reais.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8" name="Title 22"/>
          <p:cNvSpPr txBox="1">
            <a:spLocks/>
          </p:cNvSpPr>
          <p:nvPr/>
        </p:nvSpPr>
        <p:spPr>
          <a:xfrm>
            <a:off x="452524" y="15432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80" y="1800225"/>
            <a:ext cx="4547793" cy="294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381980" y="2676525"/>
            <a:ext cx="3823151" cy="2667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381982" y="4461857"/>
            <a:ext cx="3929457" cy="2730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2524" y="2063919"/>
            <a:ext cx="35860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Valor </a:t>
            </a:r>
            <a:r>
              <a:rPr lang="pt-BR" b="1" dirty="0" err="1" smtClean="0">
                <a:solidFill>
                  <a:srgbClr val="FF0000"/>
                </a:solidFill>
                <a:latin typeface="Simplon BP Regular"/>
              </a:rPr>
              <a:t>Cosiderado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Repare que mesmo sendo o valor utilizado (gasto) superior ao permitido no regulamento, o Portal considera apenas os valores limites para cada despesa.</a:t>
            </a: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83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449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5" y="948890"/>
            <a:ext cx="7681826" cy="7370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Os gastos da empresa também deverão estar especificados na lista de prestação de contas. Os valores de bilhetes aéreos e voucher de hotel devem ser iguais aos enviados pela agência de viagem ou Nota Fiscal emitida pelo hotel.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1" name="Title 22"/>
          <p:cNvSpPr txBox="1">
            <a:spLocks/>
          </p:cNvSpPr>
          <p:nvPr/>
        </p:nvSpPr>
        <p:spPr>
          <a:xfrm>
            <a:off x="452524" y="22099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74" y="1685925"/>
            <a:ext cx="637222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109874" y="1685925"/>
            <a:ext cx="3938501" cy="2667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08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5447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Anexando arquivos de comprovação de gastos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00604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Toda prestação de contas deverá conter no mínimo 01 arquivo anexado. O Portal de viagens não permite que uma prestação seja concluída sem anexo.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2114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580417"/>
            <a:ext cx="4281574" cy="324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 de seta reta 8"/>
          <p:cNvCxnSpPr/>
          <p:nvPr/>
        </p:nvCxnSpPr>
        <p:spPr>
          <a:xfrm>
            <a:off x="1609725" y="4058141"/>
            <a:ext cx="1333500" cy="638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438275"/>
            <a:ext cx="3852862" cy="325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6267450" y="2038350"/>
            <a:ext cx="2003786" cy="12763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5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9257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Anexando arquivos de comprovação de gastos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03461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Após preencher a lista com as despesas e valores da viagem, é hora de anexar os recibos que comprovarão os gastos. É bem simples, veja: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23052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1447800"/>
            <a:ext cx="4227421" cy="328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V="1">
            <a:off x="5332836" y="2266949"/>
            <a:ext cx="439314" cy="9207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452524" y="1892120"/>
            <a:ext cx="37194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FF0000"/>
                </a:solidFill>
                <a:latin typeface="Simplon BP Regular"/>
              </a:rPr>
              <a:t>ATENÇÃO:</a:t>
            </a:r>
            <a:r>
              <a:rPr lang="pt-BR" dirty="0">
                <a:latin typeface="Simplon BP Regular"/>
              </a:rPr>
              <a:t> </a:t>
            </a:r>
            <a:r>
              <a:rPr lang="pt-BR" dirty="0">
                <a:solidFill>
                  <a:srgbClr val="FF0000"/>
                </a:solidFill>
                <a:latin typeface="Simplon BP Regular"/>
              </a:rPr>
              <a:t>Os anexos deverão estar nos formatos PDF, Excel (</a:t>
            </a:r>
            <a:r>
              <a:rPr lang="pt-BR" dirty="0" err="1">
                <a:solidFill>
                  <a:srgbClr val="FF0000"/>
                </a:solidFill>
                <a:latin typeface="Simplon BP Regular"/>
              </a:rPr>
              <a:t>Xls</a:t>
            </a:r>
            <a:r>
              <a:rPr lang="pt-BR" dirty="0">
                <a:solidFill>
                  <a:srgbClr val="FF0000"/>
                </a:solidFill>
                <a:latin typeface="Simplon BP Regular"/>
              </a:rPr>
              <a:t>), Word (</a:t>
            </a:r>
            <a:r>
              <a:rPr lang="pt-BR" dirty="0" err="1">
                <a:solidFill>
                  <a:srgbClr val="FF0000"/>
                </a:solidFill>
                <a:latin typeface="Simplon BP Regular"/>
              </a:rPr>
              <a:t>Docx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), JPG ou </a:t>
            </a:r>
            <a:r>
              <a:rPr lang="pt-BR" dirty="0">
                <a:solidFill>
                  <a:srgbClr val="FF0000"/>
                </a:solidFill>
                <a:latin typeface="Simplon BP Regular"/>
              </a:rPr>
              <a:t>.</a:t>
            </a:r>
            <a:r>
              <a:rPr lang="pt-BR" dirty="0" err="1">
                <a:solidFill>
                  <a:srgbClr val="FF0000"/>
                </a:solidFill>
                <a:latin typeface="Simplon BP Regular"/>
              </a:rPr>
              <a:t>msg</a:t>
            </a:r>
            <a:r>
              <a:rPr lang="pt-BR" dirty="0">
                <a:solidFill>
                  <a:srgbClr val="FF0000"/>
                </a:solidFill>
                <a:latin typeface="Simplon BP Regular"/>
              </a:rPr>
              <a:t> (e-mail </a:t>
            </a:r>
            <a:r>
              <a:rPr lang="pt-BR" dirty="0" err="1">
                <a:solidFill>
                  <a:srgbClr val="FF0000"/>
                </a:solidFill>
                <a:latin typeface="Simplon BP Regular"/>
              </a:rPr>
              <a:t>outlook</a:t>
            </a:r>
            <a:r>
              <a:rPr lang="pt-BR" dirty="0">
                <a:solidFill>
                  <a:srgbClr val="FF0000"/>
                </a:solidFill>
                <a:latin typeface="Simplon BP Regular"/>
              </a:rPr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9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74972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arquivos de comprovação de gastos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1081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Para localizar os arquivos em nossa máquina devemos clicar em “</a:t>
            </a:r>
            <a:r>
              <a:rPr lang="pt-BR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Browse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”.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8" name="Title 22"/>
          <p:cNvSpPr txBox="1">
            <a:spLocks/>
          </p:cNvSpPr>
          <p:nvPr/>
        </p:nvSpPr>
        <p:spPr>
          <a:xfrm>
            <a:off x="452524" y="2400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68" y="1369428"/>
            <a:ext cx="65246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6572250" y="2019300"/>
            <a:ext cx="704850" cy="285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80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80687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arquivos de comprovação de gastos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5844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Selecione os arquivos a serem anexados na prestação de contas, e clique em “Ok”.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17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6" name="Title 22"/>
          <p:cNvSpPr txBox="1">
            <a:spLocks/>
          </p:cNvSpPr>
          <p:nvPr/>
        </p:nvSpPr>
        <p:spPr>
          <a:xfrm>
            <a:off x="452524" y="30672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06" y="1514475"/>
            <a:ext cx="65341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552950" y="2857500"/>
            <a:ext cx="1533525" cy="25717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3542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Anexando arquivos de comprovação de gastos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92984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Verifique se todos os arquivos estão anexados na prestação de contas, e clique em “Salvar¨. </a:t>
            </a: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18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19242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675" y="1188453"/>
            <a:ext cx="4829176" cy="350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314950" y="4171950"/>
            <a:ext cx="1666875" cy="285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cxnSp>
        <p:nvCxnSpPr>
          <p:cNvPr id="4" name="Conector de seta reta 3"/>
          <p:cNvCxnSpPr/>
          <p:nvPr/>
        </p:nvCxnSpPr>
        <p:spPr>
          <a:xfrm>
            <a:off x="4943475" y="4562475"/>
            <a:ext cx="1095375" cy="285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>
            <a:off x="346218" y="1660863"/>
            <a:ext cx="30161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Importante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O colaborador conseguirá excluir e/ou incluir um arquivo na prestação de contas caso haja a necessidade de uma edição apenas antes de salvar a prestação. </a:t>
            </a: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882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640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Adiantamentos de viagem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94889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Ao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lançar o valor de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adiantamento na prestação de contas, se o gasto na viagem foi inferior ao solicitado, o Portal irá apresentar a informação abaixo.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19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2114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4" y="1409700"/>
            <a:ext cx="4510001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324225"/>
            <a:ext cx="46005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71488" y="3028950"/>
            <a:ext cx="2890837" cy="2381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71488" y="3505200"/>
            <a:ext cx="4195762" cy="40957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71488" y="4794741"/>
            <a:ext cx="3910493" cy="196359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62" y="1207503"/>
            <a:ext cx="3582563" cy="348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867400" y="3505200"/>
            <a:ext cx="2733675" cy="119111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3395664"/>
            <a:ext cx="2930886" cy="133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5800725" y="3386139"/>
            <a:ext cx="2930886" cy="1300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2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88043" y="4586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3630" y="4478746"/>
            <a:ext cx="2269090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TOTAL DE SLIDES: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2720" y="4478746"/>
            <a:ext cx="907447" cy="1930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23</a:t>
            </a:r>
            <a:endParaRPr lang="en-US" sz="2100" dirty="0" smtClean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>
          <a:xfrm>
            <a:off x="5324044" y="4692651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</a:t>
            </a:r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E 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1667" y="1154589"/>
            <a:ext cx="3834680" cy="32283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  <a:hlinkClick r:id="rId3" action="ppaction://hlinksldjump"/>
              </a:rPr>
              <a:t>5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Passo a passo para a realização de prestações de contas de viagens dentro do novo Portal de Viagens.</a:t>
            </a:r>
          </a:p>
          <a:p>
            <a:pPr algn="just"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  <a:hlinkClick r:id="rId4" action="ppaction://hlinksldjump"/>
              </a:rPr>
              <a:t>14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Como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incluir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anexos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na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prestação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de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contas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</a:p>
          <a:p>
            <a:pPr algn="just"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  <a:hlinkClick r:id="rId5" action="ppaction://hlinksldjump"/>
              </a:rPr>
              <a:t>18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Como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lançar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valores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de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adiantamento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na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prestação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de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contas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</a:p>
          <a:p>
            <a:pPr algn="just">
              <a:lnSpc>
                <a:spcPts val="2100"/>
              </a:lnSpc>
              <a:spcBef>
                <a:spcPts val="800"/>
              </a:spcBef>
            </a:pP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  <a:hlinkClick r:id="rId6" action="ppaction://hlinksldjump"/>
              </a:rPr>
              <a:t>20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Prestação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de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contas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com Km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rodado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</a:t>
            </a:r>
          </a:p>
          <a:p>
            <a:pPr algn="just">
              <a:lnSpc>
                <a:spcPts val="2100"/>
              </a:lnSpc>
              <a:spcBef>
                <a:spcPts val="800"/>
              </a:spcBef>
            </a:pPr>
            <a:endParaRPr lang="pt-BR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Title 22"/>
          <p:cNvSpPr txBox="1">
            <a:spLocks/>
          </p:cNvSpPr>
          <p:nvPr/>
        </p:nvSpPr>
        <p:spPr>
          <a:xfrm>
            <a:off x="4811667" y="458637"/>
            <a:ext cx="3895074" cy="28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4D4E5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4D4E50"/>
              </a:solidFill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5319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54017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Adiantamentos de viagem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83459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Ao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lançar o valor de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adiantamento na prestação de contas, se o gasto na viagem foi superior ao solicitado, o Portal irá apresentar a informação abaixo.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20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14479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4" y="1304192"/>
            <a:ext cx="4595725" cy="16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52524" y="2724150"/>
            <a:ext cx="3157451" cy="2667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4" y="3067050"/>
            <a:ext cx="4595725" cy="186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tângulo 14"/>
          <p:cNvSpPr/>
          <p:nvPr/>
        </p:nvSpPr>
        <p:spPr>
          <a:xfrm>
            <a:off x="452525" y="4696316"/>
            <a:ext cx="3614650" cy="27305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1" y="1419225"/>
            <a:ext cx="3762374" cy="257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tângulo 18"/>
          <p:cNvSpPr/>
          <p:nvPr/>
        </p:nvSpPr>
        <p:spPr>
          <a:xfrm>
            <a:off x="5762625" y="2457450"/>
            <a:ext cx="2968986" cy="1541708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640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Prestação de contas com Km rodado.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967940"/>
            <a:ext cx="7672301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As prestações de contas de Km também serão realizadas pelo Portal de Viagens. O colaborador deverá selecionar a opção de Km no campo  “Tipo de Despesa”.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21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2114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85167"/>
            <a:ext cx="4324350" cy="32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5581650" y="3200400"/>
            <a:ext cx="1198472" cy="1238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46218" y="1775163"/>
            <a:ext cx="32542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Importante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O colaborador poderá realizar a prestação de contas de outras despesas juto com o Km, basta selecionar as opções no campo “Tipo de Despesa”.</a:t>
            </a: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62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640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Prestação de contas com Km rodado.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986990"/>
            <a:ext cx="7672301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Ao preencher o campo de “Km Rodado”, o próprio Portal irá informar o valor a ser reembolsado.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22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2114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245603"/>
            <a:ext cx="5405437" cy="345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086099" y="3305175"/>
            <a:ext cx="3457576" cy="2286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41442" y="1660863"/>
            <a:ext cx="270178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Atenção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Para esta prestação de contas, o colaborador deverá anexar a planilha de km (</a:t>
            </a:r>
            <a:r>
              <a:rPr lang="pt-BR" dirty="0" err="1" smtClean="0">
                <a:solidFill>
                  <a:srgbClr val="FF0000"/>
                </a:solidFill>
                <a:latin typeface="Simplon BP Regular"/>
              </a:rPr>
              <a:t>excel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), e termo de compromisso assinado e carimbado pelo gestor.</a:t>
            </a: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086100" y="2162175"/>
            <a:ext cx="5448082" cy="2667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6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6640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Prestação de contas com Km rodado.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986990"/>
            <a:ext cx="7672301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Após preencher a lista com as informações necessárias, e anexar os arquivos na prestação de contas, basta clicar em “Salvar”.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23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itle 22"/>
          <p:cNvSpPr txBox="1">
            <a:spLocks/>
          </p:cNvSpPr>
          <p:nvPr/>
        </p:nvSpPr>
        <p:spPr>
          <a:xfrm>
            <a:off x="452524" y="211474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24" y="1504218"/>
            <a:ext cx="4595726" cy="350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35" y="1245603"/>
            <a:ext cx="3398775" cy="349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de seta reta 2"/>
          <p:cNvCxnSpPr/>
          <p:nvPr/>
        </p:nvCxnSpPr>
        <p:spPr>
          <a:xfrm>
            <a:off x="5981700" y="3790950"/>
            <a:ext cx="1276350" cy="7524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6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54" y="1998884"/>
            <a:ext cx="1219636" cy="11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3" name="Title 22"/>
          <p:cNvSpPr txBox="1">
            <a:spLocks/>
          </p:cNvSpPr>
          <p:nvPr/>
        </p:nvSpPr>
        <p:spPr>
          <a:xfrm>
            <a:off x="452524" y="338968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Página</a:t>
            </a:r>
            <a:r>
              <a:rPr lang="pt-BR" sz="44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 </a:t>
            </a:r>
            <a:r>
              <a:rPr lang="pt-BR" sz="4000" i="0" dirty="0" smtClean="0">
                <a:solidFill>
                  <a:srgbClr val="089E9E"/>
                </a:solidFill>
                <a:latin typeface="Simplon Oi Headline"/>
                <a:cs typeface="Simplon Oi Headline"/>
              </a:rPr>
              <a:t>Inicial</a:t>
            </a:r>
            <a:endParaRPr lang="en-US" sz="4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629" y="838582"/>
            <a:ext cx="7480735" cy="62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Para realizar uma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nova Prestação de contas no 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Portal de Viagens basta clicar no local em destaque 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abaixo: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3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5324044" y="4692651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8" y="1266093"/>
            <a:ext cx="5244995" cy="34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ector de seta reta 11"/>
          <p:cNvCxnSpPr/>
          <p:nvPr/>
        </p:nvCxnSpPr>
        <p:spPr>
          <a:xfrm>
            <a:off x="4009292" y="3587262"/>
            <a:ext cx="492370" cy="6242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5881315" y="1275809"/>
            <a:ext cx="2620108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IMPORTANTE</a:t>
            </a:r>
            <a:r>
              <a:rPr lang="pt-BR" dirty="0" smtClean="0">
                <a:solidFill>
                  <a:srgbClr val="FF0000"/>
                </a:solidFill>
                <a:latin typeface="Simplon BP Regular"/>
              </a:rPr>
              <a:t>: </a:t>
            </a:r>
          </a:p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b="1" dirty="0" smtClean="0">
                <a:solidFill>
                  <a:srgbClr val="FF0000"/>
                </a:solidFill>
                <a:latin typeface="Simplon BP Regular"/>
              </a:rPr>
              <a:t>Requisitos </a:t>
            </a:r>
            <a:r>
              <a:rPr lang="pt-BR" b="1" dirty="0">
                <a:solidFill>
                  <a:srgbClr val="FF0000"/>
                </a:solidFill>
                <a:latin typeface="Simplon BP Regular"/>
              </a:rPr>
              <a:t>para acesso: Navegador Internet Explorer </a:t>
            </a:r>
          </a:p>
          <a:p>
            <a:pPr algn="just">
              <a:lnSpc>
                <a:spcPts val="1800"/>
              </a:lnSpc>
              <a:spcBef>
                <a:spcPts val="800"/>
              </a:spcBef>
            </a:pPr>
            <a:endParaRPr lang="pt-BR" dirty="0">
              <a:solidFill>
                <a:srgbClr val="FF0000"/>
              </a:solidFill>
              <a:latin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1098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Opções</a:t>
            </a:r>
            <a:endParaRPr lang="en-US" sz="44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4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5324044" y="4687524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-623606" y="1038223"/>
            <a:ext cx="67281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Prestação de Contas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028700" lvl="1"/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1428750" lvl="2"/>
            <a:r>
              <a:rPr lang="pt-BR" sz="1400" smtClean="0">
                <a:latin typeface="Simplon BP Regular"/>
                <a:cs typeface="Simplon BP Regular"/>
              </a:rPr>
              <a:t>Colaborador Oi</a:t>
            </a:r>
            <a:endParaRPr lang="pt-BR" sz="1400" dirty="0"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 smtClean="0">
                <a:latin typeface="Simplon BP Regular"/>
                <a:cs typeface="Simplon BP Regular"/>
              </a:rPr>
              <a:t>Conselheiros</a:t>
            </a:r>
          </a:p>
          <a:p>
            <a:pPr marL="1428750" lvl="2"/>
            <a:r>
              <a:rPr lang="pt-BR" sz="1400" dirty="0" smtClean="0">
                <a:latin typeface="Simplon BP Regular"/>
                <a:cs typeface="Simplon BP Regular"/>
              </a:rPr>
              <a:t>Terceiros</a:t>
            </a:r>
            <a:endParaRPr lang="pt-BR" sz="1400" dirty="0">
              <a:latin typeface="Simplon BP Regular"/>
              <a:cs typeface="Simplon BP Regular"/>
            </a:endParaRPr>
          </a:p>
          <a:p>
            <a:pPr marL="1428750" lvl="2"/>
            <a:r>
              <a:rPr lang="pt-BR" sz="1400" dirty="0" smtClean="0">
                <a:latin typeface="Simplon BP Regular"/>
                <a:cs typeface="Simplon BP Regular"/>
              </a:rPr>
              <a:t>Colaboradores desligados</a:t>
            </a:r>
            <a:endParaRPr lang="pt-BR" sz="1400" dirty="0">
              <a:latin typeface="Simplon BP Regular"/>
              <a:cs typeface="Simplon BP Regular"/>
            </a:endParaRPr>
          </a:p>
          <a:p>
            <a:pPr marL="1428750" lvl="2"/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4911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</a:t>
            </a:r>
            <a:r>
              <a:rPr lang="pt-BR" sz="21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Preencher o formulário de acordo com a sua necessidade. No exemplo abaixo,  no primeiro tópico da lista “</a:t>
            </a:r>
            <a:r>
              <a:rPr lang="pt-BR" sz="1400" dirty="0" err="1">
                <a:solidFill>
                  <a:srgbClr val="4D4D4D"/>
                </a:solidFill>
                <a:latin typeface="Simplon BP Regular"/>
                <a:cs typeface="Simplon BP Regular"/>
              </a:rPr>
              <a:t>SubgrpEmpr</a:t>
            </a:r>
            <a:r>
              <a:rPr lang="pt-BR" sz="1400" dirty="0">
                <a:solidFill>
                  <a:srgbClr val="4D4D4D"/>
                </a:solidFill>
                <a:latin typeface="Simplon BP Regular"/>
                <a:cs typeface="Simplon BP Regular"/>
              </a:rPr>
              <a:t>”, informar o grupo a qual pertence</a:t>
            </a:r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5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3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17644" y="2038351"/>
            <a:ext cx="2320781" cy="10858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600" b="1" dirty="0" smtClean="0">
                <a:solidFill>
                  <a:srgbClr val="FF0000"/>
                </a:solidFill>
                <a:latin typeface="Simplon BP Regular"/>
              </a:rPr>
              <a:t>ATENÇÃO</a:t>
            </a: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: Todos os campos sinalizados com o asterisco (*) são de preenchimento obrigatório. 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89" y="1767254"/>
            <a:ext cx="5755813" cy="296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6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Deve ser informado o tipo de gasto realizado na viagem. Gastos do colaborador, somente da empresa, ou gastos da empresa e do colaborador juntos. 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6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2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98" y="1837592"/>
            <a:ext cx="5553075" cy="289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94975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32036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O colaborador deverá informar as despesas da viagem selecionando as opções disponíveis conforme abaixo. </a:t>
            </a:r>
            <a:endParaRPr lang="en-US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7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3543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38" y="1837592"/>
            <a:ext cx="6210300" cy="2899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867275" y="3695700"/>
            <a:ext cx="1912847" cy="1000616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816401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87015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O preenchimento da lista deve seguir o padrão abaixo. As informações devem estar de acordo com a viagem realizada.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8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19" name="Title 22"/>
          <p:cNvSpPr txBox="1">
            <a:spLocks/>
          </p:cNvSpPr>
          <p:nvPr/>
        </p:nvSpPr>
        <p:spPr>
          <a:xfrm>
            <a:off x="452524" y="29719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17643" y="1628042"/>
            <a:ext cx="2882758" cy="3068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1800"/>
              </a:lnSpc>
              <a:spcBef>
                <a:spcPts val="800"/>
              </a:spcBef>
            </a:pPr>
            <a:r>
              <a:rPr lang="pt-BR" sz="1600" b="1" dirty="0" smtClean="0">
                <a:solidFill>
                  <a:srgbClr val="FF0000"/>
                </a:solidFill>
                <a:latin typeface="Simplon BP Regular"/>
              </a:rPr>
              <a:t>ATENÇÃO</a:t>
            </a: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: </a:t>
            </a:r>
          </a:p>
          <a:p>
            <a:pPr marL="285750" indent="-285750" algn="just">
              <a:lnSpc>
                <a:spcPts val="1800"/>
              </a:lnSpc>
              <a:spcBef>
                <a:spcPts val="800"/>
              </a:spcBef>
              <a:buFontTx/>
              <a:buChar char="-"/>
            </a:pP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O nome Oi deverá ser preenchido conforme cadastrado na rede Oi (</a:t>
            </a:r>
            <a:r>
              <a:rPr lang="pt-BR" sz="1600" dirty="0">
                <a:solidFill>
                  <a:srgbClr val="FF0000"/>
                </a:solidFill>
                <a:latin typeface="Simplon BP Regular"/>
              </a:rPr>
              <a:t>O</a:t>
            </a: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utlook).</a:t>
            </a:r>
          </a:p>
          <a:p>
            <a:pPr marL="285750" indent="-285750" algn="just">
              <a:lnSpc>
                <a:spcPts val="1800"/>
              </a:lnSpc>
              <a:spcBef>
                <a:spcPts val="800"/>
              </a:spcBef>
              <a:buFontTx/>
              <a:buChar char="-"/>
            </a:pPr>
            <a:r>
              <a:rPr lang="pt-BR" sz="1600" dirty="0">
                <a:solidFill>
                  <a:srgbClr val="FF0000"/>
                </a:solidFill>
                <a:latin typeface="Simplon BP Regular"/>
              </a:rPr>
              <a:t>O número de Viagem (SAP) deverá ter obrigatoriamente 10 </a:t>
            </a: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dígitos (somente números).</a:t>
            </a:r>
            <a:endParaRPr lang="pt-BR" sz="1600" dirty="0">
              <a:solidFill>
                <a:srgbClr val="FF0000"/>
              </a:solidFill>
              <a:latin typeface="Simplon BP Regular"/>
            </a:endParaRPr>
          </a:p>
          <a:p>
            <a:pPr marL="285750" indent="-285750" algn="just">
              <a:lnSpc>
                <a:spcPts val="1800"/>
              </a:lnSpc>
              <a:spcBef>
                <a:spcPts val="800"/>
              </a:spcBef>
              <a:buFontTx/>
              <a:buChar char="-"/>
            </a:pPr>
            <a:r>
              <a:rPr lang="pt-BR" sz="1600" dirty="0" smtClean="0">
                <a:solidFill>
                  <a:srgbClr val="FF0000"/>
                </a:solidFill>
                <a:latin typeface="Simplon BP Regular"/>
              </a:rPr>
              <a:t>Para viagens sem adiantamento o preenchimento deve ser igual a 0 (0,00). 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1533525"/>
            <a:ext cx="5086132" cy="32035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389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46218" y="825926"/>
            <a:ext cx="7858915" cy="37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sz="2100" dirty="0">
                <a:solidFill>
                  <a:srgbClr val="4D4D4D"/>
                </a:solidFill>
                <a:latin typeface="Simplon BP Regular"/>
                <a:cs typeface="Simplon BP Regular"/>
              </a:rPr>
              <a:t>Preenchendo a lista de Prestação Contas</a:t>
            </a:r>
            <a:endParaRPr lang="en-US" sz="2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524" y="1177490"/>
            <a:ext cx="7858914" cy="5172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pt-BR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Primeiramente deverão ser preenchidos os gastos realizados pelo colaborador Oi. Os valores informados devem estar de acordo com os comprovantes que serão anexados.</a:t>
            </a:r>
            <a:endParaRPr lang="pt-BR" sz="14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 bwMode="auto">
          <a:xfrm>
            <a:off x="8271236" y="473710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400" smtClean="0">
                <a:solidFill>
                  <a:srgbClr val="4D4E50"/>
                </a:solidFill>
                <a:latin typeface="Simplon BP Regular"/>
                <a:cs typeface="Simplon BP Regular"/>
              </a:rPr>
              <a:pPr eaLnBrk="1" hangingPunct="1"/>
              <a:t>9</a:t>
            </a:fld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5332836" y="4696316"/>
            <a:ext cx="2894573" cy="2730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4D4E50"/>
                </a:solidFill>
                <a:latin typeface="Simplon BP Regular"/>
                <a:cs typeface="Simplon BP Regular"/>
              </a:rPr>
              <a:t>DIRETORIA PATRIMONIO E ENERGIA.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64" y="0"/>
            <a:ext cx="1219636" cy="1154589"/>
          </a:xfrm>
          <a:prstGeom prst="rect">
            <a:avLst/>
          </a:prstGeom>
        </p:spPr>
      </p:pic>
      <p:sp>
        <p:nvSpPr>
          <p:cNvPr id="20" name="Title 22"/>
          <p:cNvSpPr txBox="1">
            <a:spLocks/>
          </p:cNvSpPr>
          <p:nvPr/>
        </p:nvSpPr>
        <p:spPr>
          <a:xfrm>
            <a:off x="452524" y="278149"/>
            <a:ext cx="7858915" cy="431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000" i="0" dirty="0">
                <a:solidFill>
                  <a:srgbClr val="089E9E"/>
                </a:solidFill>
                <a:latin typeface="Simplon Oi Headline"/>
                <a:cs typeface="Simplon Oi Headline"/>
              </a:rPr>
              <a:t>Passo a passo</a:t>
            </a:r>
            <a:endParaRPr lang="en-US" sz="4000" i="0" dirty="0">
              <a:solidFill>
                <a:srgbClr val="089E9E"/>
              </a:solidFill>
              <a:latin typeface="Simplon Oi Headline"/>
              <a:cs typeface="Simplon Oi Headline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29762" y="4008774"/>
            <a:ext cx="1151792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</a:pPr>
            <a:endParaRPr lang="pt-BR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694717"/>
            <a:ext cx="4486275" cy="334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90575" y="2762250"/>
            <a:ext cx="2428875" cy="20002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ark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FutureBrand Colour Palett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434BB"/>
    </a:accent1>
    <a:accent2>
      <a:srgbClr val="CA005D"/>
    </a:accent2>
    <a:accent3>
      <a:srgbClr val="E4D700"/>
    </a:accent3>
    <a:accent4>
      <a:srgbClr val="ED2939"/>
    </a:accent4>
    <a:accent5>
      <a:srgbClr val="009B38"/>
    </a:accent5>
    <a:accent6>
      <a:srgbClr val="00B9E4"/>
    </a:accent6>
    <a:hlink>
      <a:srgbClr val="000000"/>
    </a:hlink>
    <a:folHlink>
      <a:srgbClr val="0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0741402D7D6E428A3F5BCA98887713" ma:contentTypeVersion="0" ma:contentTypeDescription="Crie um novo documento." ma:contentTypeScope="" ma:versionID="88c6ecf2481e0c3b4096e4be4f2009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D4A14F-3C11-41CC-AB2D-803825AE5D51}"/>
</file>

<file path=customXml/itemProps2.xml><?xml version="1.0" encoding="utf-8"?>
<ds:datastoreItem xmlns:ds="http://schemas.openxmlformats.org/officeDocument/2006/customXml" ds:itemID="{EC330B71-388C-4259-BD90-D5F87252D91B}"/>
</file>

<file path=customXml/itemProps3.xml><?xml version="1.0" encoding="utf-8"?>
<ds:datastoreItem xmlns:ds="http://schemas.openxmlformats.org/officeDocument/2006/customXml" ds:itemID="{50649A3E-59CD-4D62-9EE6-2412E599BD54}"/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4175</TotalTime>
  <Words>1129</Words>
  <Application>Microsoft Office PowerPoint</Application>
  <PresentationFormat>Apresentação na tela (16:9)</PresentationFormat>
  <Paragraphs>149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26" baseType="lpstr">
      <vt:lpstr>FBBR0598.TP.130513.PPT</vt:lpstr>
      <vt:lpstr>Dark</vt:lpstr>
      <vt:lpstr>Portal de Viagens Oi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Cordeiro, Joao G.</cp:lastModifiedBy>
  <cp:revision>365</cp:revision>
  <dcterms:created xsi:type="dcterms:W3CDTF">2013-05-14T05:19:21Z</dcterms:created>
  <dcterms:modified xsi:type="dcterms:W3CDTF">2016-01-22T18:41:15Z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0x010100B00741402D7D6E428A3F5BCA98887713</vt:lpwstr>
  </property>
</Properties>
</file>